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60" r:id="rId4"/>
    <p:sldId id="261" r:id="rId5"/>
    <p:sldId id="263" r:id="rId6"/>
    <p:sldId id="264" r:id="rId7"/>
    <p:sldId id="273" r:id="rId8"/>
    <p:sldId id="265" r:id="rId9"/>
    <p:sldId id="266" r:id="rId10"/>
    <p:sldId id="268" r:id="rId11"/>
    <p:sldId id="267" r:id="rId12"/>
    <p:sldId id="26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6836" y="3140968"/>
            <a:ext cx="7854696" cy="3136312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Monotype Corsiva" pitchFamily="66" charset="0"/>
              </a:rPr>
              <a:t>«Профилактика подростковой </a:t>
            </a:r>
            <a:r>
              <a:rPr lang="ru-RU" sz="4800" b="1" dirty="0" err="1" smtClean="0">
                <a:solidFill>
                  <a:srgbClr val="7030A0"/>
                </a:solidFill>
                <a:latin typeface="Monotype Corsiva" pitchFamily="66" charset="0"/>
              </a:rPr>
              <a:t>наркозависимости</a:t>
            </a:r>
            <a:r>
              <a:rPr lang="ru-RU" sz="4800" b="1" dirty="0" smtClean="0">
                <a:solidFill>
                  <a:srgbClr val="7030A0"/>
                </a:solidFill>
                <a:latin typeface="Monotype Corsiva" pitchFamily="66" charset="0"/>
              </a:rPr>
              <a:t>»</a:t>
            </a:r>
          </a:p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Monotype Corsiva" pitchFamily="66" charset="0"/>
              </a:rPr>
              <a:t>(психологический тренинг)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71600" y="548680"/>
            <a:ext cx="68407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7030A0"/>
                </a:solidFill>
              </a:rPr>
              <a:t>Государственное  бюджетное общеобразовательное учреждение</a:t>
            </a:r>
            <a:endParaRPr lang="ru-RU" altLang="ru-RU" dirty="0">
              <a:solidFill>
                <a:srgbClr val="7030A0"/>
              </a:solidFill>
            </a:endParaRPr>
          </a:p>
          <a:p>
            <a:pPr algn="ctr"/>
            <a:r>
              <a:rPr lang="ru-RU" altLang="ru-RU" b="1" dirty="0">
                <a:solidFill>
                  <a:srgbClr val="7030A0"/>
                </a:solidFill>
              </a:rPr>
              <a:t>«Специальная (коррекционная)  общеобразовательная школа - интернат для глухих и слабослышащих»</a:t>
            </a:r>
            <a:endParaRPr lang="ru-RU" alt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ru-RU" sz="3200" b="1" dirty="0" smtClean="0">
                <a:solidFill>
                  <a:srgbClr val="002060"/>
                </a:solidFill>
                <a:latin typeface="Monotype Corsiva" pitchFamily="66" charset="0"/>
              </a:rPr>
              <a:t>Дискуссия «Как вы думаете, что может произойти с человеком, который употребляет наркотики, выпивает или курит?»</a:t>
            </a:r>
            <a:endParaRPr lang="ru-RU" sz="32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32048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rgbClr val="0070C0"/>
                </a:solidFill>
              </a:rPr>
              <a:t>Вред наркотиков</a:t>
            </a:r>
            <a:endParaRPr lang="ru-RU" sz="2800" dirty="0" smtClean="0">
              <a:solidFill>
                <a:srgbClr val="0070C0"/>
              </a:solidFill>
            </a:endParaRPr>
          </a:p>
          <a:p>
            <a:pPr lvl="0"/>
            <a:r>
              <a:rPr lang="ru-RU" sz="2800" dirty="0" smtClean="0">
                <a:solidFill>
                  <a:srgbClr val="0070C0"/>
                </a:solidFill>
              </a:rPr>
              <a:t>Для здоровья (собственного и потомства).</a:t>
            </a:r>
          </a:p>
          <a:p>
            <a:pPr lvl="0"/>
            <a:r>
              <a:rPr lang="ru-RU" sz="2800" dirty="0" smtClean="0">
                <a:solidFill>
                  <a:srgbClr val="0070C0"/>
                </a:solidFill>
              </a:rPr>
              <a:t>Расходы общества на лечение, правоохранительные органы, тюрьмы и т.д.</a:t>
            </a:r>
          </a:p>
          <a:p>
            <a:pPr lvl="0"/>
            <a:r>
              <a:rPr lang="ru-RU" sz="2800" dirty="0" smtClean="0">
                <a:solidFill>
                  <a:srgbClr val="0070C0"/>
                </a:solidFill>
              </a:rPr>
              <a:t>Снижение производительности труда и ухудшение экономики (аварии, прогулы, простои, травматизм).</a:t>
            </a:r>
          </a:p>
          <a:p>
            <a:pPr lvl="0"/>
            <a:r>
              <a:rPr lang="ru-RU" sz="2800" dirty="0" smtClean="0">
                <a:solidFill>
                  <a:srgbClr val="0070C0"/>
                </a:solidFill>
              </a:rPr>
              <a:t>Преступления и другие правонарушения.</a:t>
            </a:r>
          </a:p>
          <a:p>
            <a:pPr lvl="0"/>
            <a:r>
              <a:rPr lang="ru-RU" sz="2800" dirty="0" smtClean="0">
                <a:solidFill>
                  <a:srgbClr val="0070C0"/>
                </a:solidFill>
              </a:rPr>
              <a:t>Ухудшение отношений между людьми.</a:t>
            </a:r>
          </a:p>
          <a:p>
            <a:pPr>
              <a:buNone/>
            </a:pPr>
            <a:endParaRPr lang="ru-RU" sz="2800" dirty="0">
              <a:solidFill>
                <a:srgbClr val="0070C0"/>
              </a:solidFill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501008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sz="7200" b="1" dirty="0" smtClean="0">
                <a:solidFill>
                  <a:srgbClr val="002060"/>
                </a:solidFill>
                <a:latin typeface="Monotype Corsiva" pitchFamily="66" charset="0"/>
              </a:rPr>
              <a:t>  «</a:t>
            </a:r>
            <a:r>
              <a:rPr lang="ru-RU" sz="7200" b="1" dirty="0" smtClean="0">
                <a:solidFill>
                  <a:srgbClr val="002060"/>
                </a:solidFill>
                <a:latin typeface="Monotype Corsiva" pitchFamily="66" charset="0"/>
              </a:rPr>
              <a:t>Интересное-полезное»</a:t>
            </a:r>
            <a:endParaRPr lang="ru-RU" sz="72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i="1" dirty="0" smtClean="0"/>
              <a:t>    Теперь давайте по кругу скажем, что на этом занятии для вас показалось интересным и полезным?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Monotype Corsiva" pitchFamily="66" charset="0"/>
              </a:rPr>
              <a:t>Правила работы группы</a:t>
            </a:r>
            <a:endParaRPr lang="ru-RU" b="1" dirty="0"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467544" y="476672"/>
            <a:ext cx="4038600" cy="4965299"/>
          </a:xfrm>
        </p:spPr>
        <p:txBody>
          <a:bodyPr>
            <a:noAutofit/>
          </a:bodyPr>
          <a:lstStyle/>
          <a:p>
            <a:pPr algn="l">
              <a:buNone/>
            </a:pPr>
            <a:r>
              <a:rPr lang="ru-RU" sz="2200" b="1" dirty="0" smtClean="0"/>
              <a:t>   </a:t>
            </a:r>
            <a:r>
              <a:rPr lang="ru-RU" sz="2200" b="1" dirty="0" smtClean="0"/>
              <a:t>            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Нужно</a:t>
            </a:r>
            <a:endParaRPr 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Смотреть на того, к кому ты обращаешься</a:t>
            </a:r>
          </a:p>
          <a:p>
            <a:pPr algn="ctr"/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Выражать свое мнение, начинать речь словом «я»: </a:t>
            </a:r>
            <a:r>
              <a:rPr lang="ru-RU" sz="2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считаю, я чувствую, я думаю</a:t>
            </a:r>
          </a:p>
          <a:p>
            <a:pPr algn="ctr"/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Внимательно слушать, когда говорят другие</a:t>
            </a:r>
          </a:p>
          <a:p>
            <a:pPr algn="ctr"/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Уважать чужое мнение</a:t>
            </a:r>
          </a:p>
          <a:p>
            <a:pPr algn="ctr"/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Говорить искренне</a:t>
            </a:r>
          </a:p>
          <a:p>
            <a:pPr algn="ctr"/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Шутить и улыбаться</a:t>
            </a:r>
          </a:p>
          <a:p>
            <a:pPr algn="ctr"/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Говорить по одному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8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Нельзя</a:t>
            </a:r>
          </a:p>
          <a:p>
            <a:pPr algn="ctr"/>
            <a:r>
              <a:rPr lang="ru-RU" sz="8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Угрожать, драться, обзываться, передразнивать и гримасничать</a:t>
            </a:r>
          </a:p>
          <a:p>
            <a:pPr algn="ctr"/>
            <a:r>
              <a:rPr lang="ru-RU" sz="8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Сплетничать (рассказывать о чувствах другого человека или его поступках за пределами группы)</a:t>
            </a:r>
          </a:p>
          <a:p>
            <a:pPr algn="ctr"/>
            <a:r>
              <a:rPr lang="ru-RU" sz="8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Шуметь, когда кто-то говорит</a:t>
            </a:r>
          </a:p>
          <a:p>
            <a:pPr algn="ctr"/>
            <a:r>
              <a:rPr lang="ru-RU" sz="8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Врать</a:t>
            </a:r>
          </a:p>
          <a:p>
            <a:pPr algn="ctr"/>
            <a:r>
              <a:rPr lang="ru-RU" sz="8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«Ставить» другим оценки, давать определения и критиковать</a:t>
            </a:r>
          </a:p>
          <a:p>
            <a:pPr algn="ctr"/>
            <a:r>
              <a:rPr lang="ru-RU" sz="8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Перебивать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4005064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/>
            </a:r>
            <a:br>
              <a:rPr lang="ru-RU" sz="5400" b="1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5400" b="1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/>
            </a:r>
            <a:br>
              <a:rPr lang="ru-RU" sz="5400" b="1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5400" b="1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/>
            </a:r>
            <a:br>
              <a:rPr lang="ru-RU" sz="5400" b="1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5400" b="1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/>
            </a:r>
            <a:br>
              <a:rPr lang="ru-RU" sz="5400" b="1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5400" b="1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/>
            </a:r>
            <a:br>
              <a:rPr lang="ru-RU" sz="5400" b="1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5400" b="1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/>
            </a:r>
            <a:br>
              <a:rPr lang="ru-RU" sz="5400" b="1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5400" b="1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/>
            </a:r>
            <a:br>
              <a:rPr lang="ru-RU" sz="5400" b="1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5400" b="1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«</a:t>
            </a:r>
            <a:r>
              <a:rPr lang="ru-RU" sz="8000" b="1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Знакомство»</a:t>
            </a:r>
            <a:endParaRPr lang="ru-RU" sz="8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/>
              <a:t>Все участники называют свое имя и прилагательное, которое характеризует качество личности.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(например, Али – активный, Магомед– серьезный)</a:t>
            </a:r>
            <a:endParaRPr lang="ru-RU" sz="2800" b="1" dirty="0">
              <a:solidFill>
                <a:srgbClr val="002060"/>
              </a:solidFill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364872"/>
          </a:xfrm>
        </p:spPr>
        <p:txBody>
          <a:bodyPr>
            <a:normAutofit/>
          </a:bodyPr>
          <a:lstStyle/>
          <a:p>
            <a:pPr algn="ctr"/>
            <a:r>
              <a:rPr lang="ru-RU" sz="7200" b="1" dirty="0" smtClean="0">
                <a:solidFill>
                  <a:srgbClr val="002060"/>
                </a:solidFill>
                <a:latin typeface="Monotype Corsiva" pitchFamily="66" charset="0"/>
              </a:rPr>
              <a:t>Игра-активатор</a:t>
            </a:r>
            <a:br>
              <a:rPr lang="ru-RU" sz="7200" b="1" dirty="0" smtClean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sz="7200" b="1" dirty="0" smtClean="0">
                <a:solidFill>
                  <a:srgbClr val="002060"/>
                </a:solidFill>
                <a:latin typeface="Monotype Corsiva" pitchFamily="66" charset="0"/>
              </a:rPr>
              <a:t>«Люди и вампиры»</a:t>
            </a:r>
            <a:endParaRPr lang="ru-RU" sz="72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04832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Monotype Corsiva" pitchFamily="66" charset="0"/>
              </a:rPr>
              <a:t>Дискуссия «Что такое наркотики и </a:t>
            </a:r>
            <a:r>
              <a:rPr lang="ru-RU" sz="4400" b="1" dirty="0" err="1" smtClean="0">
                <a:solidFill>
                  <a:srgbClr val="002060"/>
                </a:solidFill>
                <a:latin typeface="Monotype Corsiva" pitchFamily="66" charset="0"/>
              </a:rPr>
              <a:t>психоактивные</a:t>
            </a:r>
            <a:r>
              <a:rPr lang="ru-RU" sz="4400" b="1" dirty="0" smtClean="0">
                <a:solidFill>
                  <a:srgbClr val="002060"/>
                </a:solidFill>
                <a:latin typeface="Monotype Corsiva" pitchFamily="66" charset="0"/>
              </a:rPr>
              <a:t> вещества»</a:t>
            </a:r>
            <a:endParaRPr lang="ru-RU" sz="44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888432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«Наркотики – вещества, оказывающие особое специфическое воздействие на мозг, отличающееся потенциалом зависимости.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«Психоактивные вещества - это такие вещества, после приема которых, меняется настроение человека или его способность чувствовать и понимать окружающий мир или самого себя.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rmAutofit fontScale="85000" lnSpcReduction="20000"/>
          </a:bodyPr>
          <a:lstStyle/>
          <a:p>
            <a:pPr lvl="0" algn="ctr">
              <a:buNone/>
            </a:pPr>
            <a:r>
              <a:rPr lang="ru-RU" sz="3200" b="1" dirty="0" smtClean="0">
                <a:solidFill>
                  <a:srgbClr val="002060"/>
                </a:solidFill>
                <a:latin typeface="Monotype Corsiva" pitchFamily="66" charset="0"/>
              </a:rPr>
              <a:t>Быстрый круг «Что заставляет ребят пробовать наркотики и другие психоактивные вещества?»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70C0"/>
                </a:solidFill>
                <a:cs typeface="Times New Roman" pitchFamily="18" charset="0"/>
              </a:rPr>
              <a:t>некоторым интересно, какие при этом возникают ощущения;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70C0"/>
                </a:solidFill>
                <a:cs typeface="Times New Roman" pitchFamily="18" charset="0"/>
              </a:rPr>
              <a:t>другие хотят быть похожи на старших;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70C0"/>
                </a:solidFill>
                <a:cs typeface="Times New Roman" pitchFamily="18" charset="0"/>
              </a:rPr>
              <a:t>кто-то не хочет курить, но отказаться в компании неудобно;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70C0"/>
                </a:solidFill>
                <a:cs typeface="Times New Roman" pitchFamily="18" charset="0"/>
              </a:rPr>
              <a:t>может быть, кто-нибудь хочет понравиться тем друзьям, кто уже курит или выпивает;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70C0"/>
                </a:solidFill>
                <a:cs typeface="Times New Roman" pitchFamily="18" charset="0"/>
              </a:rPr>
              <a:t>некоторые это делают назло своим близким - из-за обиды или просто, чтобы показать свою независимость;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70C0"/>
                </a:solidFill>
                <a:cs typeface="Times New Roman" pitchFamily="18" charset="0"/>
              </a:rPr>
              <a:t>крайне редко, практически в единичных случаях, ребята принимают психоактивные вещества, надеясь, что они дадут облегчение в горе, в обиде.</a:t>
            </a:r>
          </a:p>
          <a:p>
            <a:pPr lvl="0" algn="ctr">
              <a:buNone/>
            </a:pPr>
            <a:endParaRPr lang="ru-RU" sz="32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algn="ctr">
              <a:buNone/>
            </a:pP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59832" y="3861048"/>
            <a:ext cx="316099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 smtClean="0">
                <a:solidFill>
                  <a:srgbClr val="0070C0"/>
                </a:solidFill>
              </a:rPr>
              <a:t> </a:t>
            </a:r>
            <a:endParaRPr lang="ru-RU" sz="2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>
                <a:latin typeface="Monotype Corsiva" pitchFamily="66" charset="0"/>
              </a:rPr>
              <a:t>«Восемь способов сказать «НЕТ»</a:t>
            </a:r>
            <a:r>
              <a:rPr lang="ru-RU" sz="3600" dirty="0" smtClean="0">
                <a:latin typeface="Monotype Corsiva" pitchFamily="66" charset="0"/>
              </a:rPr>
              <a:t/>
            </a:r>
            <a:br>
              <a:rPr lang="ru-RU" sz="3600" dirty="0" smtClean="0">
                <a:latin typeface="Monotype Corsiva" pitchFamily="66" charset="0"/>
              </a:rPr>
            </a:br>
            <a:endParaRPr lang="ru-RU" sz="3600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733256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3400" dirty="0" smtClean="0">
                <a:solidFill>
                  <a:srgbClr val="002060"/>
                </a:solidFill>
              </a:rPr>
              <a:t>1</a:t>
            </a:r>
            <a:r>
              <a:rPr lang="ru-RU" sz="3400" b="1" dirty="0" smtClean="0">
                <a:solidFill>
                  <a:srgbClr val="002060"/>
                </a:solidFill>
              </a:rPr>
              <a:t>. </a:t>
            </a:r>
            <a:r>
              <a:rPr lang="ru-RU" sz="3300" b="1" u="sng" dirty="0" smtClean="0">
                <a:solidFill>
                  <a:srgbClr val="002060"/>
                </a:solidFill>
              </a:rPr>
              <a:t>Выбрать союзника</a:t>
            </a:r>
            <a:r>
              <a:rPr lang="ru-RU" sz="3300" b="1" dirty="0" smtClean="0">
                <a:solidFill>
                  <a:srgbClr val="002060"/>
                </a:solidFill>
              </a:rPr>
              <a:t>:</a:t>
            </a:r>
            <a:r>
              <a:rPr lang="ru-RU" sz="3300" dirty="0" smtClean="0">
                <a:solidFill>
                  <a:srgbClr val="002060"/>
                </a:solidFill>
              </a:rPr>
              <a:t> поискать, нет ли в компании человека, который согласен с вами, - это помогает получить поддержку и сократить число сторонников употребления.</a:t>
            </a:r>
          </a:p>
          <a:p>
            <a:pPr>
              <a:buNone/>
            </a:pPr>
            <a:endParaRPr lang="ru-RU" sz="33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300" dirty="0" smtClean="0">
                <a:solidFill>
                  <a:srgbClr val="002060"/>
                </a:solidFill>
              </a:rPr>
              <a:t>2. </a:t>
            </a:r>
            <a:r>
              <a:rPr lang="ru-RU" sz="3300" b="1" u="sng" dirty="0" smtClean="0">
                <a:solidFill>
                  <a:srgbClr val="002060"/>
                </a:solidFill>
              </a:rPr>
              <a:t>«Перевести стрелки»:</a:t>
            </a:r>
            <a:r>
              <a:rPr lang="ru-RU" sz="3300" dirty="0" smtClean="0">
                <a:solidFill>
                  <a:srgbClr val="002060"/>
                </a:solidFill>
              </a:rPr>
              <a:t> сказать, что вы не принуждаете никого из них что-либо делать, так почему же они так назойливы?</a:t>
            </a:r>
          </a:p>
          <a:p>
            <a:pPr>
              <a:buNone/>
            </a:pPr>
            <a:endParaRPr lang="ru-RU" sz="33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300" dirty="0" smtClean="0">
                <a:solidFill>
                  <a:srgbClr val="002060"/>
                </a:solidFill>
              </a:rPr>
              <a:t>3. </a:t>
            </a:r>
            <a:r>
              <a:rPr lang="ru-RU" sz="3300" b="1" u="sng" dirty="0" smtClean="0">
                <a:solidFill>
                  <a:srgbClr val="002060"/>
                </a:solidFill>
              </a:rPr>
              <a:t>Сменить тему:</a:t>
            </a:r>
            <a:r>
              <a:rPr lang="ru-RU" sz="3300" dirty="0" smtClean="0">
                <a:solidFill>
                  <a:srgbClr val="002060"/>
                </a:solidFill>
              </a:rPr>
              <a:t> придумать что-нибудь, что тоже интересно и не связано с приемом наркотиков (пойти в спортзал, в зал игровых автоматов, на танцы или еще что-нибудь придумать).</a:t>
            </a:r>
          </a:p>
          <a:p>
            <a:pPr>
              <a:buNone/>
            </a:pPr>
            <a:r>
              <a:rPr lang="ru-RU" sz="3300" dirty="0" smtClean="0">
                <a:solidFill>
                  <a:srgbClr val="002060"/>
                </a:solidFill>
              </a:rPr>
              <a:t>4. </a:t>
            </a:r>
            <a:r>
              <a:rPr lang="ru-RU" sz="3300" b="1" u="sng" dirty="0" smtClean="0">
                <a:solidFill>
                  <a:srgbClr val="002060"/>
                </a:solidFill>
              </a:rPr>
              <a:t>«</a:t>
            </a:r>
            <a:r>
              <a:rPr lang="ru-RU" sz="3300" b="1" u="sng" dirty="0" err="1" smtClean="0">
                <a:solidFill>
                  <a:srgbClr val="002060"/>
                </a:solidFill>
              </a:rPr>
              <a:t>Продинамить</a:t>
            </a:r>
            <a:r>
              <a:rPr lang="ru-RU" sz="3300" b="1" u="sng" dirty="0" smtClean="0">
                <a:solidFill>
                  <a:srgbClr val="002060"/>
                </a:solidFill>
              </a:rPr>
              <a:t>»:</a:t>
            </a:r>
            <a:r>
              <a:rPr lang="ru-RU" sz="3300" dirty="0" smtClean="0">
                <a:solidFill>
                  <a:srgbClr val="002060"/>
                </a:solidFill>
              </a:rPr>
              <a:t> сказать, что как-нибудь в другой раз...</a:t>
            </a:r>
          </a:p>
          <a:p>
            <a:pPr>
              <a:buNone/>
            </a:pPr>
            <a:endParaRPr lang="ru-RU" sz="33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300" dirty="0" smtClean="0">
                <a:solidFill>
                  <a:srgbClr val="002060"/>
                </a:solidFill>
              </a:rPr>
              <a:t>5. </a:t>
            </a:r>
            <a:r>
              <a:rPr lang="ru-RU" sz="3300" b="1" u="sng" dirty="0" smtClean="0">
                <a:solidFill>
                  <a:srgbClr val="002060"/>
                </a:solidFill>
              </a:rPr>
              <a:t>«Задавить интеллектом»:</a:t>
            </a:r>
            <a:r>
              <a:rPr lang="ru-RU" sz="3300" dirty="0" smtClean="0">
                <a:solidFill>
                  <a:srgbClr val="002060"/>
                </a:solidFill>
              </a:rPr>
              <a:t> если они убеждают, что это безвредно, указать на то, где они врут или просто не знают последствий (для этого нужно знать, чем вредны табак, алкоголь, наркотики).</a:t>
            </a:r>
          </a:p>
          <a:p>
            <a:pPr>
              <a:buNone/>
            </a:pPr>
            <a:endParaRPr lang="ru-RU" sz="33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300" dirty="0" smtClean="0">
                <a:solidFill>
                  <a:srgbClr val="002060"/>
                </a:solidFill>
              </a:rPr>
              <a:t>6. </a:t>
            </a:r>
            <a:r>
              <a:rPr lang="ru-RU" sz="3300" b="1" u="sng" dirty="0" smtClean="0">
                <a:solidFill>
                  <a:srgbClr val="002060"/>
                </a:solidFill>
              </a:rPr>
              <a:t>Упереться:</a:t>
            </a:r>
            <a:r>
              <a:rPr lang="ru-RU" sz="3300" dirty="0" smtClean="0">
                <a:solidFill>
                  <a:srgbClr val="002060"/>
                </a:solidFill>
              </a:rPr>
              <a:t> отвечать «нет», несмотря ни на что. Отстаивать свое право иметь собственное мнение. Это, кстати, будет свидетельствовать о твердом характере.</a:t>
            </a:r>
          </a:p>
          <a:p>
            <a:pPr>
              <a:buNone/>
            </a:pPr>
            <a:endParaRPr lang="ru-RU" sz="33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300" dirty="0" smtClean="0">
                <a:solidFill>
                  <a:srgbClr val="002060"/>
                </a:solidFill>
              </a:rPr>
              <a:t>7</a:t>
            </a:r>
            <a:r>
              <a:rPr lang="ru-RU" sz="3300" b="1" dirty="0" smtClean="0">
                <a:solidFill>
                  <a:srgbClr val="002060"/>
                </a:solidFill>
              </a:rPr>
              <a:t>. </a:t>
            </a:r>
            <a:r>
              <a:rPr lang="ru-RU" sz="3300" b="1" u="sng" dirty="0" smtClean="0">
                <a:solidFill>
                  <a:srgbClr val="002060"/>
                </a:solidFill>
              </a:rPr>
              <a:t>Испугать их:</a:t>
            </a:r>
            <a:r>
              <a:rPr lang="ru-RU" sz="3300" dirty="0" smtClean="0">
                <a:solidFill>
                  <a:srgbClr val="002060"/>
                </a:solidFill>
              </a:rPr>
              <a:t> описать какие-нибудь страшные последствия, если они будут употреблять (например, «поймают», «случится белая горячка», «заболеем гепатитом» и т.д.). </a:t>
            </a:r>
          </a:p>
          <a:p>
            <a:pPr>
              <a:buNone/>
            </a:pPr>
            <a:endParaRPr lang="ru-RU" sz="33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300" dirty="0" smtClean="0">
                <a:solidFill>
                  <a:srgbClr val="002060"/>
                </a:solidFill>
              </a:rPr>
              <a:t>8. </a:t>
            </a:r>
            <a:r>
              <a:rPr lang="ru-RU" sz="3300" b="1" u="sng" dirty="0" smtClean="0">
                <a:solidFill>
                  <a:srgbClr val="002060"/>
                </a:solidFill>
              </a:rPr>
              <a:t>Обходить стороной:</a:t>
            </a:r>
            <a:r>
              <a:rPr lang="ru-RU" sz="3300" dirty="0" smtClean="0">
                <a:solidFill>
                  <a:srgbClr val="002060"/>
                </a:solidFill>
              </a:rPr>
              <a:t> если есть подозрение, что в какой-то компании в определенное время могут предложить наркотики, просто обходить ее стороной.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484784"/>
            <a:ext cx="8229600" cy="1356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rgbClr val="0070C0"/>
                </a:solidFill>
                <a:latin typeface="Monotype Corsiva" pitchFamily="66" charset="0"/>
              </a:rPr>
              <a:t>Алгоритм</a:t>
            </a:r>
            <a:r>
              <a:rPr lang="ru-RU" sz="3200" b="1" i="1" dirty="0" smtClean="0"/>
              <a:t/>
            </a:r>
            <a:br>
              <a:rPr lang="ru-RU" sz="3200" b="1" i="1" dirty="0" smtClean="0"/>
            </a:br>
            <a:r>
              <a:rPr lang="ru-RU" sz="3200" b="1" dirty="0" smtClean="0">
                <a:solidFill>
                  <a:srgbClr val="002060"/>
                </a:solidFill>
                <a:latin typeface="+mn-lt"/>
              </a:rPr>
              <a:t>отказ </a:t>
            </a:r>
            <a:r>
              <a:rPr lang="ru-RU" sz="3200" b="1" i="1" dirty="0" smtClean="0">
                <a:latin typeface="+mn-lt"/>
              </a:rPr>
              <a:t/>
            </a:r>
            <a:br>
              <a:rPr lang="ru-RU" sz="3200" b="1" i="1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(Говорите «Нет, спасибо», «Нет, нет, нет», «Нет, я ухожу», «Нет, не могу», «Нет, мне не нужны деньги»)</a:t>
            </a:r>
            <a:r>
              <a:rPr lang="ru-RU" sz="3200" b="1" i="1" dirty="0" smtClean="0">
                <a:latin typeface="+mn-lt"/>
              </a:rPr>
              <a:t> </a:t>
            </a:r>
            <a:br>
              <a:rPr lang="ru-RU" sz="3200" b="1" i="1" dirty="0" smtClean="0">
                <a:latin typeface="+mn-lt"/>
              </a:rPr>
            </a:br>
            <a:endParaRPr lang="ru-RU" sz="32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935480"/>
            <a:ext cx="8712968" cy="4661872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</p:txBody>
      </p:sp>
      <p:sp>
        <p:nvSpPr>
          <p:cNvPr id="6" name="Стрелка вниз 5"/>
          <p:cNvSpPr/>
          <p:nvPr/>
        </p:nvSpPr>
        <p:spPr>
          <a:xfrm rot="1458595">
            <a:off x="2382183" y="2341685"/>
            <a:ext cx="771824" cy="21215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 rot="20283468">
            <a:off x="6000835" y="2420228"/>
            <a:ext cx="772736" cy="20162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4509120"/>
            <a:ext cx="4572000" cy="15081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+ аргумент </a:t>
            </a:r>
            <a:r>
              <a:rPr lang="ru-RU" dirty="0" smtClean="0">
                <a:solidFill>
                  <a:srgbClr val="002060"/>
                </a:solidFill>
              </a:rPr>
              <a:t>(«Нет, спасибо, от вина (наркотиков) люди перестают соображать и совершают глупые поступки», «Нет, сейчас это не модно», «Нет, спасибо мне сейчас нужно идти на тренировку» и т.д.)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32040" y="4509120"/>
            <a:ext cx="4572000" cy="15081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+ встречное предложение </a:t>
            </a:r>
            <a:r>
              <a:rPr lang="ru-RU" dirty="0" smtClean="0">
                <a:solidFill>
                  <a:srgbClr val="002060"/>
                </a:solidFill>
              </a:rPr>
              <a:t>(«Нет, спасибо, сейчас это не модно, давай лучше поиграем в футбол», «Нет,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пойдем лучше ко мне, у меня есть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новый фильм» и т.д.)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smtClean="0">
                <a:solidFill>
                  <a:srgbClr val="002060"/>
                </a:solidFill>
                <a:latin typeface="Monotype Corsiva" pitchFamily="66" charset="0"/>
              </a:rPr>
              <a:t>Игра «Откажись по-разному»</a:t>
            </a:r>
            <a:endParaRPr lang="ru-RU" sz="72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589240"/>
          </a:xfrm>
        </p:spPr>
        <p:txBody>
          <a:bodyPr>
            <a:noAutofit/>
          </a:bodyPr>
          <a:lstStyle/>
          <a:p>
            <a:pPr lvl="0"/>
            <a:endParaRPr lang="ru-RU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213</TotalTime>
  <Words>635</Words>
  <Application>Microsoft Office PowerPoint</Application>
  <PresentationFormat>Экран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Презентация PowerPoint</vt:lpstr>
      <vt:lpstr>Правила работы группы</vt:lpstr>
      <vt:lpstr>       «Знакомство»</vt:lpstr>
      <vt:lpstr>Игра-активатор «Люди и вампиры»</vt:lpstr>
      <vt:lpstr>Дискуссия «Что такое наркотики и психоактивные вещества»</vt:lpstr>
      <vt:lpstr>Презентация PowerPoint</vt:lpstr>
      <vt:lpstr>   «Восемь способов сказать «НЕТ» </vt:lpstr>
      <vt:lpstr>Алгоритм отказ  (Говорите «Нет, спасибо», «Нет, нет, нет», «Нет, я ухожу», «Нет, не могу», «Нет, мне не нужны деньги»)  </vt:lpstr>
      <vt:lpstr>Игра «Откажись по-разному»</vt:lpstr>
      <vt:lpstr>Дискуссия «Как вы думаете, что может произойти с человеком, который употребляет наркотики, выпивает или курит?»</vt:lpstr>
      <vt:lpstr>  «Интересное-полезное»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Bekhan</cp:lastModifiedBy>
  <cp:revision>29</cp:revision>
  <dcterms:created xsi:type="dcterms:W3CDTF">2016-11-09T05:56:33Z</dcterms:created>
  <dcterms:modified xsi:type="dcterms:W3CDTF">2022-10-12T08:15:38Z</dcterms:modified>
</cp:coreProperties>
</file>